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40" r:id="rId2"/>
    <p:sldId id="426" r:id="rId3"/>
    <p:sldId id="436" r:id="rId4"/>
    <p:sldId id="430" r:id="rId5"/>
    <p:sldId id="431" r:id="rId6"/>
    <p:sldId id="421" r:id="rId7"/>
    <p:sldId id="432" r:id="rId8"/>
    <p:sldId id="433" r:id="rId9"/>
    <p:sldId id="434" r:id="rId10"/>
    <p:sldId id="446" r:id="rId11"/>
    <p:sldId id="445" r:id="rId12"/>
    <p:sldId id="442" r:id="rId13"/>
    <p:sldId id="441" r:id="rId14"/>
    <p:sldId id="428" r:id="rId15"/>
  </p:sldIdLst>
  <p:sldSz cx="9144000" cy="6858000" type="screen4x3"/>
  <p:notesSz cx="6858000" cy="9296400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530"/>
    <a:srgbClr val="FF5050"/>
    <a:srgbClr val="187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76" autoAdjust="0"/>
  </p:normalViewPr>
  <p:slideViewPr>
    <p:cSldViewPr snapToGrid="0" snapToObjects="1">
      <p:cViewPr varScale="1">
        <p:scale>
          <a:sx n="100" d="100"/>
          <a:sy n="100" d="100"/>
        </p:scale>
        <p:origin x="19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Bērziņa" userId="cc997616-68fb-41f4-85fb-36601b13ab82" providerId="ADAL" clId="{62D98C67-BC46-4F8B-8690-8B0AAD2855AA}"/>
    <pc:docChg chg="delSld modSld">
      <pc:chgData name="Sandra Bērziņa" userId="cc997616-68fb-41f4-85fb-36601b13ab82" providerId="ADAL" clId="{62D98C67-BC46-4F8B-8690-8B0AAD2855AA}" dt="2018-01-10T14:28:50.672" v="1" actId="2696"/>
      <pc:docMkLst>
        <pc:docMk/>
      </pc:docMkLst>
      <pc:sldChg chg="del">
        <pc:chgData name="Sandra Bērziņa" userId="cc997616-68fb-41f4-85fb-36601b13ab82" providerId="ADAL" clId="{62D98C67-BC46-4F8B-8690-8B0AAD2855AA}" dt="2018-01-10T14:28:50.672" v="1" actId="2696"/>
        <pc:sldMkLst>
          <pc:docMk/>
          <pc:sldMk cId="717096096" sldId="438"/>
        </pc:sldMkLst>
      </pc:sldChg>
      <pc:sldChg chg="modSp">
        <pc:chgData name="Sandra Bērziņa" userId="cc997616-68fb-41f4-85fb-36601b13ab82" providerId="ADAL" clId="{62D98C67-BC46-4F8B-8690-8B0AAD2855AA}" dt="2018-01-10T14:26:53.232" v="0" actId="20577"/>
        <pc:sldMkLst>
          <pc:docMk/>
          <pc:sldMk cId="292579391" sldId="440"/>
        </pc:sldMkLst>
        <pc:spChg chg="mod">
          <ac:chgData name="Sandra Bērziņa" userId="cc997616-68fb-41f4-85fb-36601b13ab82" providerId="ADAL" clId="{62D98C67-BC46-4F8B-8690-8B0AAD2855AA}" dt="2018-01-10T14:26:53.232" v="0" actId="20577"/>
          <ac:spMkLst>
            <pc:docMk/>
            <pc:sldMk cId="292579391" sldId="440"/>
            <ac:spMk id="7" creationId="{9AAC4CE1-7A89-4AE3-A005-8123A566C51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65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1" y="0"/>
            <a:ext cx="2972547" cy="465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BB94C3-82D3-4C60-B1CA-A6B2513F9D53}" type="datetimeFigureOut">
              <a:rPr lang="lv-LV"/>
              <a:pPr>
                <a:defRPr/>
              </a:pPr>
              <a:t>10.01.2018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48"/>
            <a:ext cx="2972547" cy="465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1" y="8829648"/>
            <a:ext cx="2972547" cy="465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8CC4CE5-13FD-44C8-91C3-E8FAA4F2CC2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921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65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851" y="0"/>
            <a:ext cx="2972547" cy="465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15CED9-9093-41C0-A628-E4CFBA0AC5F6}" type="datetimeFigureOut">
              <a:rPr lang="lv-LV"/>
              <a:pPr>
                <a:defRPr/>
              </a:pPr>
              <a:t>10.01.2018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80" y="4416311"/>
            <a:ext cx="5487041" cy="41829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48"/>
            <a:ext cx="2972547" cy="465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851" y="8829648"/>
            <a:ext cx="2972547" cy="46526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988368D-750D-488D-9E17-82DBDA50B350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60158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2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348143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382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main</a:t>
            </a:r>
            <a:r>
              <a:rPr lang="lv-LV" dirty="0"/>
              <a:t> </a:t>
            </a:r>
            <a:r>
              <a:rPr lang="lv-LV" dirty="0" err="1"/>
              <a:t>principle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baseline="0" dirty="0"/>
              <a:t> </a:t>
            </a:r>
            <a:r>
              <a:rPr lang="lv-LV" baseline="0" dirty="0" err="1"/>
              <a:t>the</a:t>
            </a:r>
            <a:r>
              <a:rPr lang="lv-LV" baseline="0" dirty="0"/>
              <a:t> </a:t>
            </a:r>
            <a:r>
              <a:rPr lang="lv-LV" baseline="0" dirty="0" err="1"/>
              <a:t>Coastal</a:t>
            </a:r>
            <a:r>
              <a:rPr lang="lv-LV" baseline="0" dirty="0"/>
              <a:t> </a:t>
            </a:r>
            <a:r>
              <a:rPr lang="lv-LV" baseline="0" dirty="0" err="1"/>
              <a:t>plan</a:t>
            </a:r>
            <a:r>
              <a:rPr lang="lv-LV" baseline="0" dirty="0"/>
              <a:t> </a:t>
            </a:r>
            <a:r>
              <a:rPr lang="lv-LV" baseline="0" dirty="0" err="1"/>
              <a:t>is</a:t>
            </a:r>
            <a:r>
              <a:rPr lang="lv-LV" baseline="0" dirty="0"/>
              <a:t> to </a:t>
            </a:r>
            <a:r>
              <a:rPr lang="lv-LV" baseline="0" dirty="0" err="1"/>
              <a:t>balance</a:t>
            </a:r>
            <a:r>
              <a:rPr lang="lv-LV" baseline="0" dirty="0"/>
              <a:t> </a:t>
            </a:r>
            <a:r>
              <a:rPr lang="lv-LV" baseline="0" dirty="0" err="1"/>
              <a:t>different</a:t>
            </a:r>
            <a:r>
              <a:rPr lang="lv-LV" baseline="0" dirty="0"/>
              <a:t> </a:t>
            </a:r>
            <a:r>
              <a:rPr lang="lv-LV" baseline="0" dirty="0" err="1"/>
              <a:t>interests</a:t>
            </a:r>
            <a:r>
              <a:rPr lang="lv-LV" baseline="0" dirty="0"/>
              <a:t> </a:t>
            </a:r>
            <a:r>
              <a:rPr lang="lv-LV" baseline="0" dirty="0" err="1"/>
              <a:t>by</a:t>
            </a:r>
            <a:r>
              <a:rPr lang="lv-LV" baseline="0" dirty="0"/>
              <a:t> </a:t>
            </a:r>
            <a:endParaRPr lang="lv-LV" dirty="0"/>
          </a:p>
          <a:p>
            <a:endParaRPr lang="lv-LV" baseline="0" dirty="0"/>
          </a:p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b="1" noProof="0" dirty="0" err="1">
                <a:solidFill>
                  <a:schemeClr val="tx1"/>
                </a:solidFill>
                <a:latin typeface="Calibri" pitchFamily="34" charset="0"/>
              </a:rPr>
              <a:t>Concentrat</a:t>
            </a:r>
            <a:r>
              <a:rPr lang="lv-LV" b="1" noProof="0" dirty="0" err="1">
                <a:solidFill>
                  <a:schemeClr val="tx1"/>
                </a:solidFill>
                <a:latin typeface="Calibri" pitchFamily="34" charset="0"/>
              </a:rPr>
              <a:t>ion</a:t>
            </a:r>
            <a:r>
              <a:rPr lang="lv-LV" b="1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="1" noProof="0" dirty="0" err="1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lv-LV" b="1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b="1" noProof="0" dirty="0">
                <a:solidFill>
                  <a:schemeClr val="tx1"/>
                </a:solidFill>
                <a:latin typeface="Calibri" pitchFamily="34" charset="0"/>
              </a:rPr>
              <a:t>investments</a:t>
            </a:r>
            <a:r>
              <a:rPr lang="lv-LV" b="1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in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investment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sites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or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main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national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level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infrastructure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challanges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);</a:t>
            </a:r>
          </a:p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noProof="0" dirty="0">
                <a:solidFill>
                  <a:schemeClr val="tx1"/>
                </a:solidFill>
                <a:latin typeface="Calibri" pitchFamily="34" charset="0"/>
              </a:rPr>
              <a:t>Development of </a:t>
            </a:r>
            <a:r>
              <a:rPr lang="lv-LV" b="1" noProof="0" dirty="0" err="1">
                <a:solidFill>
                  <a:schemeClr val="tx1"/>
                </a:solidFill>
                <a:latin typeface="Calibri" pitchFamily="34" charset="0"/>
              </a:rPr>
              <a:t>quality</a:t>
            </a:r>
            <a:r>
              <a:rPr lang="lv-LV" b="1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b="1" noProof="0" dirty="0">
                <a:solidFill>
                  <a:schemeClr val="tx1"/>
                </a:solidFill>
                <a:latin typeface="Calibri" pitchFamily="34" charset="0"/>
              </a:rPr>
              <a:t>infrastructure network</a:t>
            </a:r>
            <a:r>
              <a:rPr lang="lv-LV" b="1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roads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cycling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and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hitchhiking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routes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pathways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parking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lots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and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other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infrastructure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lv-LV" b="1" noProof="0" dirty="0" err="1">
                <a:solidFill>
                  <a:schemeClr val="tx1"/>
                </a:solidFill>
                <a:latin typeface="Calibri" pitchFamily="34" charset="0"/>
              </a:rPr>
              <a:t>Better</a:t>
            </a:r>
            <a:r>
              <a:rPr lang="lv-LV" b="1" noProof="0" dirty="0">
                <a:solidFill>
                  <a:schemeClr val="tx1"/>
                </a:solidFill>
                <a:latin typeface="Calibri" pitchFamily="34" charset="0"/>
              </a:rPr>
              <a:t> c</a:t>
            </a:r>
            <a:r>
              <a:rPr lang="en-GB" b="1" noProof="0" dirty="0" err="1">
                <a:solidFill>
                  <a:schemeClr val="tx1"/>
                </a:solidFill>
                <a:latin typeface="Calibri" pitchFamily="34" charset="0"/>
              </a:rPr>
              <a:t>ooperation</a:t>
            </a:r>
            <a:r>
              <a:rPr lang="lv-LV" b="1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mechanisms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like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working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group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baseline="0" noProof="0" dirty="0" err="1">
                <a:solidFill>
                  <a:schemeClr val="tx1"/>
                </a:solidFill>
                <a:latin typeface="Calibri" pitchFamily="34" charset="0"/>
              </a:rPr>
              <a:t>meetins</a:t>
            </a:r>
            <a:r>
              <a:rPr lang="lv-LV" baseline="0" noProof="0" dirty="0">
                <a:solidFill>
                  <a:schemeClr val="tx1"/>
                </a:solidFill>
                <a:latin typeface="Calibri" pitchFamily="34" charset="0"/>
              </a:rPr>
              <a:t>)</a:t>
            </a:r>
            <a:r>
              <a:rPr lang="en-GB" noProof="0" dirty="0">
                <a:solidFill>
                  <a:schemeClr val="tx1"/>
                </a:solidFill>
                <a:latin typeface="Calibri" pitchFamily="34" charset="0"/>
              </a:rPr>
              <a:t> and</a:t>
            </a:r>
            <a:r>
              <a:rPr lang="lv-LV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lv-LV" noProof="0" dirty="0" err="1">
                <a:solidFill>
                  <a:schemeClr val="tx1"/>
                </a:solidFill>
                <a:latin typeface="Calibri" pitchFamily="34" charset="0"/>
              </a:rPr>
              <a:t>overall</a:t>
            </a:r>
            <a:r>
              <a:rPr lang="en-GB" noProof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b="1" noProof="0" dirty="0">
                <a:solidFill>
                  <a:schemeClr val="tx1"/>
                </a:solidFill>
                <a:latin typeface="Calibri" pitchFamily="34" charset="0"/>
              </a:rPr>
              <a:t>governance</a:t>
            </a:r>
            <a:r>
              <a:rPr lang="en-GB" b="1" noProof="0" dirty="0">
                <a:solidFill>
                  <a:schemeClr val="tx1"/>
                </a:solidFill>
                <a:latin typeface="Calibri" pitchFamily="34" charset="0"/>
              </a:rPr>
              <a:t> improvement</a:t>
            </a:r>
          </a:p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noProof="0" dirty="0">
              <a:solidFill>
                <a:schemeClr val="tx1"/>
              </a:solidFill>
            </a:endParaRPr>
          </a:p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noProof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11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03948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13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42643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3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77073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82248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5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919710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6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88226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7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807778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092066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0866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Pludmale </a:t>
            </a:r>
            <a:r>
              <a:rPr lang="lv-LV" sz="2400" dirty="0">
                <a:latin typeface="Calibri" pitchFamily="34" charset="0"/>
              </a:rPr>
              <a:t>– galvenais piekrastes apmeklētāju piesaistes resurss</a:t>
            </a:r>
            <a:r>
              <a:rPr lang="en-GB" sz="2400" dirty="0">
                <a:latin typeface="Calibri" pitchFamily="34" charset="0"/>
              </a:rPr>
              <a:t>. 2015</a:t>
            </a:r>
            <a:r>
              <a:rPr lang="lv-LV" sz="2400" dirty="0">
                <a:latin typeface="Calibri" pitchFamily="34" charset="0"/>
              </a:rPr>
              <a:t>. gadā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novērtētais pludmales apmeklētāju skaits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lv-LV" sz="2400" dirty="0">
                <a:latin typeface="Calibri" pitchFamily="34" charset="0"/>
              </a:rPr>
              <a:t>~</a:t>
            </a:r>
            <a:r>
              <a:rPr lang="en-GB" sz="2400" b="1" dirty="0">
                <a:latin typeface="Calibri" pitchFamily="34" charset="0"/>
              </a:rPr>
              <a:t>4,7 </a:t>
            </a:r>
            <a:r>
              <a:rPr lang="lv-LV" sz="2400" b="1" dirty="0">
                <a:latin typeface="Calibri" pitchFamily="34" charset="0"/>
              </a:rPr>
              <a:t>milj. apmeklētāju gadā</a:t>
            </a:r>
            <a:r>
              <a:rPr lang="en-GB" sz="2400" dirty="0">
                <a:latin typeface="Calibri" pitchFamily="34" charset="0"/>
              </a:rPr>
              <a:t>.</a:t>
            </a:r>
            <a:endParaRPr lang="lv-LV" sz="2400" dirty="0">
              <a:latin typeface="Calibri" pitchFamily="34" charset="0"/>
            </a:endParaRP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Zilā karoga pludmales </a:t>
            </a:r>
            <a:r>
              <a:rPr lang="lv-LV" sz="2400" dirty="0">
                <a:latin typeface="Calibri" pitchFamily="34" charset="0"/>
              </a:rPr>
              <a:t>piedāvā plašu pakalpojumu klāstu, piesaista ārvalstu tūristus un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</a:rPr>
              <a:t>“</a:t>
            </a:r>
            <a:r>
              <a:rPr lang="lv-LV" sz="2400" b="1" dirty="0">
                <a:latin typeface="Calibri" pitchFamily="34" charset="0"/>
              </a:rPr>
              <a:t>mežonīgās</a:t>
            </a:r>
            <a:r>
              <a:rPr lang="en-GB" sz="2400" b="1" dirty="0">
                <a:latin typeface="Calibri" pitchFamily="34" charset="0"/>
              </a:rPr>
              <a:t>” </a:t>
            </a:r>
            <a:r>
              <a:rPr lang="lv-LV" sz="2400" b="1" dirty="0">
                <a:latin typeface="Calibri" pitchFamily="34" charset="0"/>
              </a:rPr>
              <a:t>pludmales </a:t>
            </a:r>
            <a:r>
              <a:rPr lang="lv-LV" sz="2400" dirty="0">
                <a:latin typeface="Calibri" pitchFamily="34" charset="0"/>
              </a:rPr>
              <a:t>piedāvā klusu atpūtu.</a:t>
            </a:r>
          </a:p>
          <a:p>
            <a:pPr marL="268288" lvl="1" indent="-268288">
              <a:spcAft>
                <a:spcPts val="1200"/>
              </a:spcAft>
              <a:buFont typeface="Arial" pitchFamily="34" charset="0"/>
              <a:buChar char="•"/>
            </a:pPr>
            <a:r>
              <a:rPr lang="lv-LV" sz="2400" b="1" dirty="0">
                <a:latin typeface="Calibri" pitchFamily="34" charset="0"/>
              </a:rPr>
              <a:t>Piekrastes dabas un kultūras mantojumu izmanto vietējie uzņēmēji, </a:t>
            </a:r>
            <a:r>
              <a:rPr lang="lv-LV" sz="2400" dirty="0">
                <a:latin typeface="Calibri" pitchFamily="34" charset="0"/>
              </a:rPr>
              <a:t>radot pakalpojumus dabas tūrisma, nišu tūrisma un sporta aktivitāšu attīstībai.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10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23827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C2D19A9-0D48-484B-810A-4D86E962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4D58C-788A-4C51-8157-5D0F06C745CC}" type="datetimeFigureOut">
              <a:rPr lang="en-US"/>
              <a:pPr>
                <a:defRPr/>
              </a:pPr>
              <a:t>1/10/2018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80D38C3-FCFA-4604-B4F7-9AC28863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F457EEA-3D00-41BA-B570-709C7F36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CF85D-FD97-4AFD-B6B9-26CA559A918B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57210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C90852D7-C93B-4CE9-AF6B-F5930D6C1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43632FE6-A714-4D0D-A3A6-48F453BC67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96B69A3C-9CEB-4A1D-8FB1-1B5F8BD25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53A64180-F534-4194-9444-73CAA2718D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75597D19-CEC2-4208-90A7-5B1F6F47A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EFE5EE36-5CF3-41D1-A021-43ACC5A2C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125B2994-84EC-4E94-8855-DCC95C3CB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E6519-9597-4380-8453-FDE600BCAE59}" type="datetime1">
              <a:rPr lang="en-US"/>
              <a:pPr>
                <a:defRPr/>
              </a:pPr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4B96F7D-74F0-464E-82C9-7C351FA44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arnikava.lv/images/Izvelnes/Attistiba/Publisko_udenu_plans/Publisko_udenu_apsaimniekosanas_plans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kumi.lv/doc.php?id=295404#piel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likumi.lv/doc.php?id=295404#piel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BA54-DAF3-435B-A551-B3F5403E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26E46-664B-411D-8568-1BD944CD3E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707CA-6BF4-40D0-8E8F-F0DA2BBB5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60289-8941-4E60-9DEA-BA2B1319E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578" y="0"/>
            <a:ext cx="962525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305579-A903-48D7-8CFD-EA11CAE20975}"/>
              </a:ext>
            </a:extLst>
          </p:cNvPr>
          <p:cNvSpPr/>
          <p:nvPr/>
        </p:nvSpPr>
        <p:spPr>
          <a:xfrm>
            <a:off x="0" y="178308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Publisko ūdeņu praktiskās aktivitātes  </a:t>
            </a:r>
          </a:p>
          <a:p>
            <a:r>
              <a:rPr lang="lv-LV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Plānošanas dokumenti, kuri pamato projektā īstenojamās aktivitātes</a:t>
            </a:r>
            <a:br>
              <a:rPr lang="lv-LV" sz="3600" dirty="0">
                <a:solidFill>
                  <a:srgbClr val="C00000"/>
                </a:solidFill>
              </a:rPr>
            </a:br>
            <a:endParaRPr lang="lv-LV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AC4CE1-7A89-4AE3-A005-8123A566C516}"/>
              </a:ext>
            </a:extLst>
          </p:cNvPr>
          <p:cNvSpPr/>
          <p:nvPr/>
        </p:nvSpPr>
        <p:spPr>
          <a:xfrm>
            <a:off x="3489960" y="4904160"/>
            <a:ext cx="5532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v-LV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Ivita Peipiņa </a:t>
            </a:r>
          </a:p>
          <a:p>
            <a:pPr algn="r"/>
            <a:r>
              <a:rPr lang="lv-LV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LPS padomniece reģionālās attīstības jautājumos</a:t>
            </a:r>
          </a:p>
          <a:p>
            <a:pPr algn="r"/>
            <a:r>
              <a:rPr lang="lv-LV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r"/>
            <a:r>
              <a:rPr lang="lv-LV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11.01.2018., Saldus</a:t>
            </a:r>
            <a:endParaRPr lang="lv-LV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46" y="438912"/>
            <a:ext cx="8511655" cy="414528"/>
          </a:xfrm>
        </p:spPr>
        <p:txBody>
          <a:bodyPr>
            <a:normAutofit fontScale="90000"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anose="020F0502020204030204" pitchFamily="34" charset="0"/>
              </a:rPr>
              <a:t>Dokuments, kur var smelties piemērus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452" y="1072896"/>
            <a:ext cx="6247503" cy="5663184"/>
          </a:xfrm>
        </p:spPr>
        <p:txBody>
          <a:bodyPr>
            <a:normAutofit/>
          </a:bodyPr>
          <a:lstStyle/>
          <a:p>
            <a:pPr lvl="0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Aktuāli - jūras krasta erozijas mazināšana</a:t>
            </a:r>
          </a:p>
          <a:p>
            <a:pPr lvl="0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Metodiskais materiāls «</a:t>
            </a:r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Vadlīnijas jūras krasta erozijas seku mazināšanai» </a:t>
            </a:r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file:///C:/Users/Gunta.Lukstina/Desktop/Vadinijas_juras_krasta_erozijas_seku_mazinasanai.pdf</a:t>
            </a:r>
            <a:endParaRPr lang="lv-LV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lv-LV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Izpildītājs: Latvijas Universitātes 			Ģeogrāfijas un Zemes zinātņu 			fakultāte </a:t>
            </a:r>
          </a:p>
          <a:p>
            <a:r>
              <a:rPr lang="lv-LV" sz="2400" dirty="0"/>
              <a:t>	</a:t>
            </a:r>
            <a:endParaRPr lang="lv-LV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0" name="Picture 6" descr="DSC_2935">
            <a:extLst>
              <a:ext uri="{FF2B5EF4-FFF2-40B4-BE49-F238E27FC236}">
                <a16:creationId xmlns:a16="http://schemas.microsoft.com/office/drawing/2014/main" id="{A06AA347-57B4-4B5B-9C90-3E5D7DDF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7" y="3528959"/>
            <a:ext cx="3864278" cy="25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truba2">
            <a:extLst>
              <a:ext uri="{FF2B5EF4-FFF2-40B4-BE49-F238E27FC236}">
                <a16:creationId xmlns:a16="http://schemas.microsoft.com/office/drawing/2014/main" id="{CCE3C69D-DA14-4FF2-9EFE-26BFCE44E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39" y="4093414"/>
            <a:ext cx="4313532" cy="276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4">
            <a:extLst>
              <a:ext uri="{FF2B5EF4-FFF2-40B4-BE49-F238E27FC236}">
                <a16:creationId xmlns:a16="http://schemas.microsoft.com/office/drawing/2014/main" id="{89D7C8C3-14A9-4B9A-BBA0-0F3C701ECD70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5181600"/>
            <a:ext cx="2791968" cy="682752"/>
            <a:chOff x="2200" y="2750"/>
            <a:chExt cx="2993" cy="272"/>
          </a:xfrm>
        </p:grpSpPr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CABED4F6-494A-480F-B4DC-00D0EF37B8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3022"/>
              <a:ext cx="2993" cy="0"/>
            </a:xfrm>
            <a:prstGeom prst="line">
              <a:avLst/>
            </a:prstGeom>
            <a:noFill/>
            <a:ln w="50800" cap="rnd">
              <a:solidFill>
                <a:srgbClr val="FFCC00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lv-LV" sz="1420"/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B360AF39-00C0-4457-9609-94BFC1BC0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2750"/>
              <a:ext cx="38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lv-LV" altLang="lv-LV" sz="1504">
                  <a:solidFill>
                    <a:srgbClr val="FFCC00"/>
                  </a:solidFill>
                </a:rPr>
                <a:t>14 m</a:t>
              </a:r>
              <a:endParaRPr lang="en-US" altLang="lv-LV" sz="1504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63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3267456" y="219456"/>
            <a:ext cx="5876544" cy="864712"/>
          </a:xfrm>
        </p:spPr>
        <p:txBody>
          <a:bodyPr>
            <a:normAutofit fontScale="90000"/>
          </a:bodyPr>
          <a:lstStyle/>
          <a:p>
            <a:r>
              <a:rPr lang="lv-LV" sz="3100" dirty="0">
                <a:solidFill>
                  <a:srgbClr val="002060"/>
                </a:solidFill>
                <a:latin typeface="Calibri" pitchFamily="34" charset="0"/>
              </a:rPr>
              <a:t>Piekrastes publiskās infrastruktūras tematiskais plānojums - 60 </a:t>
            </a:r>
            <a:r>
              <a:rPr lang="lv-LV" sz="3100" dirty="0" err="1">
                <a:solidFill>
                  <a:srgbClr val="002060"/>
                </a:solidFill>
                <a:latin typeface="Calibri" pitchFamily="34" charset="0"/>
              </a:rPr>
              <a:t>attīstā</a:t>
            </a:r>
            <a:r>
              <a:rPr lang="en-US" sz="3100" dirty="0" err="1">
                <a:solidFill>
                  <a:srgbClr val="002060"/>
                </a:solidFill>
                <a:latin typeface="Calibri" pitchFamily="34" charset="0"/>
              </a:rPr>
              <a:t>mās</a:t>
            </a:r>
            <a:r>
              <a:rPr lang="lv-LV" sz="3100" dirty="0">
                <a:solidFill>
                  <a:srgbClr val="002060"/>
                </a:solidFill>
                <a:latin typeface="Calibri" pitchFamily="34" charset="0"/>
              </a:rPr>
              <a:t> vietas</a:t>
            </a:r>
            <a:br>
              <a:rPr lang="lv-LV" dirty="0">
                <a:latin typeface="Calibri" pitchFamily="34" charset="0"/>
              </a:rPr>
            </a:br>
            <a:endParaRPr lang="lv-LV" dirty="0"/>
          </a:p>
        </p:txBody>
      </p:sp>
      <p:sp>
        <p:nvSpPr>
          <p:cNvPr id="2662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95500" y="6372225"/>
            <a:ext cx="1981200" cy="304800"/>
          </a:xfrm>
        </p:spPr>
        <p:txBody>
          <a:bodyPr/>
          <a:lstStyle/>
          <a:p>
            <a:endParaRPr lang="lv-LV"/>
          </a:p>
        </p:txBody>
      </p:sp>
      <p:sp>
        <p:nvSpPr>
          <p:cNvPr id="26629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26630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09B5C0-E887-4D52-BCA3-46B1B5B788BA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3" descr="G164_26b_Piekrastes pasvaldibu sadarbiba_1-2mlj"/>
          <p:cNvPicPr>
            <a:picLocks noChangeAspect="1" noChangeArrowheads="1"/>
          </p:cNvPicPr>
          <p:nvPr/>
        </p:nvPicPr>
        <p:blipFill>
          <a:blip r:embed="rId3" cstate="print"/>
          <a:srcRect b="1161"/>
          <a:stretch>
            <a:fillRect/>
          </a:stretch>
        </p:blipFill>
        <p:spPr bwMode="auto">
          <a:xfrm>
            <a:off x="0" y="0"/>
            <a:ext cx="9211642" cy="6524625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9F18E7-FDE1-4EE9-9AC1-0C0C3A7A54EB}"/>
              </a:ext>
            </a:extLst>
          </p:cNvPr>
          <p:cNvSpPr/>
          <p:nvPr/>
        </p:nvSpPr>
        <p:spPr>
          <a:xfrm>
            <a:off x="3352800" y="5425440"/>
            <a:ext cx="5681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Jūras Piekrastē </a:t>
            </a:r>
            <a:r>
              <a:rPr lang="lv-LV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lv-LV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iespējama</a:t>
            </a:r>
            <a:r>
              <a:rPr lang="lv-LV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atsauce uz Valsts ilgtermiņa tematiskā plānojuma Baltijas jūras piekrastes publiskās infrastruktūras attīstībai 1.pielikumu Attīstāmo vietu pārskats</a:t>
            </a:r>
            <a:endParaRPr lang="lv-LV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3158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42A22A2-89C4-444D-A43D-D176DEAD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536448"/>
            <a:ext cx="8283702" cy="149352"/>
          </a:xfrm>
        </p:spPr>
        <p:txBody>
          <a:bodyPr/>
          <a:lstStyle/>
          <a:p>
            <a:pPr algn="l"/>
            <a:r>
              <a:rPr lang="lv-LV" alt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Pludmaļu apmeklētība – atšķirīga un liels potenciāls</a:t>
            </a:r>
            <a:br>
              <a:rPr lang="lv-LV" altLang="lv-LV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lv-LV" altLang="lv-LV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7" name="Content Placeholder 3" descr="D:\4_aktivitate_NFI_projektam_4_nodevums\4_nodevums_GIS_un_KARTES\27_05_2016\G164_28b_Piekrastes apmekletiba_850tk_bez_AV.jpg">
            <a:extLst>
              <a:ext uri="{FF2B5EF4-FFF2-40B4-BE49-F238E27FC236}">
                <a16:creationId xmlns:a16="http://schemas.microsoft.com/office/drawing/2014/main" id="{2C13EE9A-F2E6-47BD-9DC7-6DDDE833342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8991600" cy="59436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29C9FF-AE51-4D42-B48B-ACC440F47DB6}"/>
              </a:ext>
            </a:extLst>
          </p:cNvPr>
          <p:cNvSpPr/>
          <p:nvPr/>
        </p:nvSpPr>
        <p:spPr>
          <a:xfrm>
            <a:off x="3864864" y="6059424"/>
            <a:ext cx="5126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Valsts ilgtermiņa tematiskais plānojums Baltijas jūras piekrastes publiskās infrastruktūras attīstībai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5758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65" y="500481"/>
            <a:ext cx="8171835" cy="679035"/>
          </a:xfrm>
        </p:spPr>
        <p:txBody>
          <a:bodyPr>
            <a:normAutofit fontScale="90000"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anose="020F0502020204030204" pitchFamily="34" charset="0"/>
              </a:rPr>
              <a:t>Plānošanas dokumenti,                                                                    kuri pamato projektā īstenojamās aktivitātes – piemēri, bet ne tikai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817" y="1572768"/>
            <a:ext cx="6082284" cy="5486399"/>
          </a:xfrm>
        </p:spPr>
        <p:txBody>
          <a:bodyPr>
            <a:normAutofit/>
          </a:bodyPr>
          <a:lstStyle/>
          <a:p>
            <a:pPr lvl="0"/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Reģionālā līmeņa dokumenti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Plānošanas reģiona attīstības stratēģija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Plānošanas reģiona attīstības programma</a:t>
            </a:r>
          </a:p>
          <a:p>
            <a:pPr lvl="0"/>
            <a:endParaRPr lang="lv-LV" sz="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Vietēja līmeņa dokumenti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Pašvaldību ilgtspējīgas attīstības stratēģijas un attīstības programmas (iesk. investīciju plānu)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Teritorijas plānojumi, t.sk., publisko ūdeņu/piekrastes joslas tematiskie plānojumi</a:t>
            </a:r>
          </a:p>
          <a:p>
            <a:pPr lvl="0"/>
            <a:r>
              <a:rPr lang="lv-LV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Lokālplānojumi</a:t>
            </a:r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detālplānojumi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Publisko ūdeņu un jūras piekrastes joslas apsaimniekošanas plāns (Carnikavas piem. </a:t>
            </a:r>
            <a:r>
              <a:rPr lang="lv-LV" sz="18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http://carnikava.lv/images/Izvelnes/Attistiba/Publisko_udenu_plans/Publisko_udenu_apsaimniekosanas_plans.pdf</a:t>
            </a:r>
            <a:r>
              <a:rPr lang="lv-LV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Ezeru apsaimniekošanas (ekspluatācijas) noteikumi, ja tādi ir</a:t>
            </a:r>
            <a:endParaRPr lang="lv-LV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lv-LV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E503928-4890-4486-8DA0-15788691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2" y="4216811"/>
            <a:ext cx="1897094" cy="226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31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B37525-FE40-45F1-8BEC-C87C85AE83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05350-611C-44BA-ABB2-BDF223FFBD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8860" y="5354471"/>
            <a:ext cx="6951260" cy="1279478"/>
          </a:xfrm>
        </p:spPr>
        <p:txBody>
          <a:bodyPr>
            <a:noAutofit/>
          </a:bodyPr>
          <a:lstStyle/>
          <a:p>
            <a:r>
              <a:rPr lang="lv-LV" sz="4000" dirty="0">
                <a:solidFill>
                  <a:srgbClr val="002060"/>
                </a:solidFill>
                <a:latin typeface="Calibri" panose="020F0502020204030204" pitchFamily="34" charset="0"/>
              </a:rPr>
              <a:t>Radošu pieeju!</a:t>
            </a:r>
            <a:r>
              <a:rPr lang="lv-LV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lv-LV" sz="4000" dirty="0">
                <a:solidFill>
                  <a:srgbClr val="002060"/>
                </a:solidFill>
                <a:latin typeface="Calibri" panose="020F0502020204030204" pitchFamily="34" charset="0"/>
              </a:rPr>
              <a:t>PALDIES!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65AF2-556A-4A4B-A492-0A920809E8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FE5EE36-5CF3-41D1-A021-43ACC5A2C66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25EE55-222C-4EBA-91C4-B2F080963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291072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2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477672"/>
            <a:ext cx="8181669" cy="701844"/>
          </a:xfrm>
        </p:spPr>
        <p:txBody>
          <a:bodyPr>
            <a:noAutofit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itchFamily="34" charset="0"/>
              </a:rPr>
              <a:t>Publisko ūdeņu praktiskās aktivitātes</a:t>
            </a:r>
            <a:br>
              <a:rPr lang="lv-LV" sz="2800" dirty="0">
                <a:solidFill>
                  <a:srgbClr val="002060"/>
                </a:solidFill>
                <a:latin typeface="Calibri" pitchFamily="34" charset="0"/>
              </a:rPr>
            </a:br>
            <a:endParaRPr lang="lv-LV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6787" y="1763974"/>
            <a:ext cx="6587614" cy="4722550"/>
          </a:xfrm>
        </p:spPr>
        <p:txBody>
          <a:bodyPr>
            <a:normAutofit/>
          </a:bodyPr>
          <a:lstStyle/>
          <a:p>
            <a:pPr lvl="2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Ūdensteču un ezeru apsaimniekošanas pasākumu veikšana, t.sk., </a:t>
            </a:r>
          </a:p>
          <a:p>
            <a:pPr lvl="3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ūdeņu krastu attīrīšana un sakopšana</a:t>
            </a:r>
          </a:p>
          <a:p>
            <a:pPr lvl="3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ūdensaugu vai niedru pļaušana un biotopu apsaimniekošana</a:t>
            </a:r>
          </a:p>
          <a:p>
            <a:pPr lvl="3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mākslīgo mitrāju veidošana, u.c. </a:t>
            </a:r>
          </a:p>
          <a:p>
            <a:pPr lvl="2"/>
            <a:endParaRPr lang="lv-LV" sz="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Pasākumi jūras piekrastes adaptācijai klimata pārmaiņu ietekmēm, biotopu apsaimniekošanai, jūras krasta erozijas mazināšanai u.c.</a:t>
            </a: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…	</a:t>
            </a:r>
            <a:endParaRPr lang="lv-LV" sz="2400" dirty="0">
              <a:latin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3DCAF9-9C98-43F6-9687-E6C2A0E03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193" y="2030766"/>
            <a:ext cx="1660116" cy="1245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CBB5F-0E63-48D2-A248-4384353B8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193" y="3349612"/>
            <a:ext cx="2360015" cy="15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47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477672"/>
            <a:ext cx="8181669" cy="701844"/>
          </a:xfrm>
        </p:spPr>
        <p:txBody>
          <a:bodyPr>
            <a:noAutofit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itchFamily="34" charset="0"/>
              </a:rPr>
              <a:t>Publisko ūdeņu praktiskās aktivitātes</a:t>
            </a:r>
            <a:br>
              <a:rPr lang="lv-LV" sz="2800" dirty="0">
                <a:solidFill>
                  <a:srgbClr val="002060"/>
                </a:solidFill>
                <a:latin typeface="Calibri" pitchFamily="34" charset="0"/>
              </a:rPr>
            </a:br>
            <a:endParaRPr lang="lv-LV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360" y="1179517"/>
            <a:ext cx="7063741" cy="5307008"/>
          </a:xfrm>
        </p:spPr>
        <p:txBody>
          <a:bodyPr>
            <a:noAutofit/>
          </a:bodyPr>
          <a:lstStyle/>
          <a:p>
            <a:pPr lvl="2"/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Jaunas infrastruktūras izveide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t.sk., atbilstoši universālā dizaina principiem</a:t>
            </a:r>
          </a:p>
          <a:p>
            <a:pPr lvl="2"/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Esošās infrastruktūras 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atjaunošana/uzturēšana </a:t>
            </a:r>
          </a:p>
          <a:p>
            <a:pPr marL="939800" lvl="2" indent="0">
              <a:buNone/>
            </a:pP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publisko ūdeņu vides pieejamības 	nodrošināšanai, labiekārtošanai, 	drošības pasākumu nodrošināšanai un 	antropogēnās slodzes samazināšanai </a:t>
            </a:r>
          </a:p>
          <a:p>
            <a:pPr lvl="2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Pasākumi plūdu risku mazināšanai, t.sk., bet ne tikai </a:t>
            </a:r>
          </a:p>
          <a:p>
            <a:pPr lvl="3"/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ūdensaugu un niedru pļaušana, koku sagāzumu un bebru aizsprostu izvākšana</a:t>
            </a: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…	</a:t>
            </a:r>
            <a:endParaRPr lang="lv-LV" sz="2400" dirty="0">
              <a:latin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4" descr="P1030102">
            <a:extLst>
              <a:ext uri="{FF2B5EF4-FFF2-40B4-BE49-F238E27FC236}">
                <a16:creationId xmlns:a16="http://schemas.microsoft.com/office/drawing/2014/main" id="{400D98B0-6A33-4950-BE19-C534CF1E9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8" y="4153986"/>
            <a:ext cx="2137092" cy="16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http://visitsaulkrasti.lv/photos/juras%20pars%202_s.jpg">
            <a:extLst>
              <a:ext uri="{FF2B5EF4-FFF2-40B4-BE49-F238E27FC236}">
                <a16:creationId xmlns:a16="http://schemas.microsoft.com/office/drawing/2014/main" id="{A48FAA01-A81E-40B1-B702-A8D486B4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" y="2651900"/>
            <a:ext cx="1990867" cy="132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801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452284"/>
            <a:ext cx="8181669" cy="727232"/>
          </a:xfrm>
        </p:spPr>
        <p:txBody>
          <a:bodyPr>
            <a:noAutofit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itchFamily="34" charset="0"/>
              </a:rPr>
              <a:t>Publisko ūdeņu praktiskās aktivitātes – peldvietu attīstības iespēja</a:t>
            </a:r>
            <a:br>
              <a:rPr lang="lv-LV" sz="2800" dirty="0">
                <a:solidFill>
                  <a:srgbClr val="002060"/>
                </a:solidFill>
                <a:latin typeface="Calibri" pitchFamily="34" charset="0"/>
              </a:rPr>
            </a:br>
            <a:endParaRPr lang="lv-LV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552" y="1651379"/>
            <a:ext cx="6109648" cy="4541291"/>
          </a:xfrm>
        </p:spPr>
        <p:txBody>
          <a:bodyPr>
            <a:normAutofit fontScale="92500" lnSpcReduction="10000"/>
          </a:bodyPr>
          <a:lstStyle/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Ministru kabineta noteikumi Nr. 692 (no 2017. 28. 11.)</a:t>
            </a: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Peldvietas izveidošanas, uzturēšanas un ūdens kvalitātes pārvaldības kārtība</a:t>
            </a:r>
          </a:p>
          <a:p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Pašvaldības katru gadu izvērtē informāciju par to teritorijā esošajām peldvietām un līdz 31. decembrim iesniedz Veselības inspekcijā priekšlikumu, ja nepieciešama peldvietas iekļaušana šo noteikumu 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1. 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 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2.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pielikumā minētajā sarakstā vai svītrošana no tā</a:t>
            </a:r>
          </a:p>
          <a:p>
            <a:r>
              <a:rPr lang="lv-LV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lv-LV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Šobrīd 1. un 2.pielikumu sarakstos:</a:t>
            </a:r>
          </a:p>
          <a:p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33 peldvietas piekrastē, cik/kur Kurzemē? </a:t>
            </a:r>
          </a:p>
          <a:p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23 peldvietas iekšzemē, cik/kur Kurzemē?</a:t>
            </a:r>
          </a:p>
          <a:p>
            <a:endParaRPr lang="lv-LV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484E105-091E-4181-855C-0D5DD89D5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4" y="4456851"/>
            <a:ext cx="2311146" cy="173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0EFD4608-0730-49C8-8E9D-48A6881159EC}"/>
              </a:ext>
            </a:extLst>
          </p:cNvPr>
          <p:cNvPicPr/>
          <p:nvPr/>
        </p:nvPicPr>
        <p:blipFill>
          <a:blip r:embed="rId6"/>
          <a:srcRect l="7635" r="4405"/>
          <a:stretch/>
        </p:blipFill>
        <p:spPr>
          <a:xfrm>
            <a:off x="279654" y="3021670"/>
            <a:ext cx="2054063" cy="13253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87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452284"/>
            <a:ext cx="8181669" cy="727232"/>
          </a:xfrm>
        </p:spPr>
        <p:txBody>
          <a:bodyPr>
            <a:noAutofit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itchFamily="34" charset="0"/>
              </a:rPr>
              <a:t>Publisko ūdeņu praktiskās aktivitātes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402080"/>
            <a:ext cx="6248400" cy="5227319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Piemēri: </a:t>
            </a: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Peldvietas infrastruktūras izveide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labiekārtošana, labiekārtojuma pilnveidošana </a:t>
            </a: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Piekļuves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iespēju peldvietai uzlabošana operatīvo dienestu vajadzībām </a:t>
            </a: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Pieejas 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peldvietai, t.sk. pieeja peldvietai personām ar funkcionāliem traucējumiem </a:t>
            </a:r>
            <a:endParaRPr lang="lv-LV" sz="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v-LV" sz="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Informatīvas brīdinājuma zīmes 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 operatīvo dienestu iespējām ierasties un vēlamo rīcību nelaimes gadījumos, informatīvie stendi par </a:t>
            </a:r>
            <a:r>
              <a:rPr lang="lv-LV" dirty="0">
                <a:solidFill>
                  <a:srgbClr val="002060"/>
                </a:solidFill>
              </a:rPr>
              <a:t> </a:t>
            </a:r>
            <a:r>
              <a:rPr lang="lv-LV" sz="2400" dirty="0">
                <a:solidFill>
                  <a:srgbClr val="002060"/>
                </a:solidFill>
                <a:latin typeface="Calibri" panose="020F0502020204030204" pitchFamily="34" charset="0"/>
              </a:rPr>
              <a:t>peldvietas ūdens kvalitāti, u.c. </a:t>
            </a:r>
          </a:p>
          <a:p>
            <a:endParaRPr lang="lv-LV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v-LV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1C0D9-18A5-40CD-BAD5-4123F2987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4" y="4152184"/>
            <a:ext cx="2280182" cy="171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Attēlu rezultāti vaicājumam “Liepājas pludmale cilvēkiem ar”">
            <a:extLst>
              <a:ext uri="{FF2B5EF4-FFF2-40B4-BE49-F238E27FC236}">
                <a16:creationId xmlns:a16="http://schemas.microsoft.com/office/drawing/2014/main" id="{E1B2D14E-836F-4AFB-AF16-CD2117FA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4" y="2881179"/>
            <a:ext cx="2098166" cy="1271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81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65" y="500481"/>
            <a:ext cx="8171835" cy="679035"/>
          </a:xfrm>
        </p:spPr>
        <p:txBody>
          <a:bodyPr>
            <a:normAutofit fontScale="90000"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anose="020F0502020204030204" pitchFamily="34" charset="0"/>
              </a:rPr>
              <a:t>Plānošanas dokumenti,                                                                    kuri pamato projektā īstenojamās aktivitātes – piemēri, bet ne tikai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159" y="1767840"/>
            <a:ext cx="5615941" cy="5291327"/>
          </a:xfrm>
        </p:spPr>
        <p:txBody>
          <a:bodyPr>
            <a:normAutofit/>
          </a:bodyPr>
          <a:lstStyle/>
          <a:p>
            <a:pPr lvl="0"/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Nacionālie dokumenti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Vides politikas pamatnostādnes 2014.-2020.gadam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Upju baseinu apgabalu apsaimniekošanas plāni 2014.-2020.gadam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Upju baseinu apgabalu plūdu riska pārvaldības plāni 2014.-2020. gadam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Valsts ilgtermiņa tematiskais plānojums Baltijas jūras piekrastes publiskās infrastruktūras attīstībai 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Īpaši aizsargājamo dabas teritoriju dabas aizsardzības plāni, ja tādi ir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Aizsargājamo biotopu saglabāšanas vadlīnijas</a:t>
            </a:r>
          </a:p>
          <a:p>
            <a:pPr lvl="0"/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u.c.</a:t>
            </a:r>
          </a:p>
          <a:p>
            <a:pPr lvl="0"/>
            <a:endParaRPr lang="lv-LV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32ADF-C2DA-4322-8FE9-AEE40C6C3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5" y="4185285"/>
            <a:ext cx="2458720" cy="1383030"/>
          </a:xfrm>
          <a:prstGeom prst="rect">
            <a:avLst/>
          </a:prstGeom>
        </p:spPr>
      </p:pic>
      <p:pic>
        <p:nvPicPr>
          <p:cNvPr id="9" name="Picture 5" descr="Jatnieks 021">
            <a:extLst>
              <a:ext uri="{FF2B5EF4-FFF2-40B4-BE49-F238E27FC236}">
                <a16:creationId xmlns:a16="http://schemas.microsoft.com/office/drawing/2014/main" id="{5E71DE5E-51B0-430E-AC0F-611750BA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5" y="2400575"/>
            <a:ext cx="2167566" cy="15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292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452284"/>
            <a:ext cx="8181669" cy="727232"/>
          </a:xfrm>
        </p:spPr>
        <p:txBody>
          <a:bodyPr>
            <a:noAutofit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itchFamily="34" charset="0"/>
              </a:rPr>
              <a:t>Publisko ūdeņu praktiskās aktivitātes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09344"/>
            <a:ext cx="6248400" cy="5020056"/>
          </a:xfrm>
        </p:spPr>
        <p:txBody>
          <a:bodyPr>
            <a:normAutofit/>
          </a:bodyPr>
          <a:lstStyle/>
          <a:p>
            <a:r>
              <a:rPr lang="lv-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Piemēri: </a:t>
            </a:r>
          </a:p>
          <a:p>
            <a:endParaRPr lang="lv-LV" sz="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Vides politikas pamatnostādnes 2014.-2020.gadam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A1.5. Atbalstīt videi draudzīgu rīcību ieviešanu visos līmeņos 2014.-2020. 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11.6. Ūdens resursi un Baltijas jūra – Latvijas peldvietām piešķirto ekosertifikātu „Zilais karogs” skaits 10 &gt; 12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F5.4. Veicināt oficiālo peldvietu ierīkošanu un nodrošināt sabiedrības informēšanu par peldvietu ūdeņu kvalitāti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E2.8. Pretplūdu un krasta erozijas riska mazināšanas pasākumu ieviešana sabiedriski nozīmīgu infrastruktūras objektu aizsardzībai 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CAF16-792A-4E6B-BF89-5A5F18307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9" y="4483608"/>
            <a:ext cx="2085858" cy="1322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3326C8-F493-4C1C-AE9F-CB6ED2AF7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32" r="12964"/>
          <a:stretch/>
        </p:blipFill>
        <p:spPr>
          <a:xfrm>
            <a:off x="208270" y="3269949"/>
            <a:ext cx="2198295" cy="96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8846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452284"/>
            <a:ext cx="8181669" cy="727232"/>
          </a:xfrm>
        </p:spPr>
        <p:txBody>
          <a:bodyPr>
            <a:noAutofit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itchFamily="34" charset="0"/>
              </a:rPr>
              <a:t>Publisko ūdeņu praktiskās aktivitātes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179516"/>
            <a:ext cx="6276911" cy="5013154"/>
          </a:xfrm>
        </p:spPr>
        <p:txBody>
          <a:bodyPr>
            <a:normAutofit fontScale="92500" lnSpcReduction="10000"/>
          </a:bodyPr>
          <a:lstStyle/>
          <a:p>
            <a:endParaRPr lang="lv-LV" sz="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Upju baseinu apgabalu apsaimniekošanas plāni 2014.-2020.gadam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VENTAS UPJU BASEINU APGABALA APSAIMNIEKOŠANAS PLĀNS 2016.-2021.GADAM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https://www.meteo.lv/lapas/vide/udens/udens-apsaimniekosana-/upju-baseinu-apgabalu-apsaimniekosanas-plani-/upju-baseinu-apgabalu-apsaimniekosanas-plani-un-pludu-riska-parvaldiba?id=1107&amp;nid=424</a:t>
            </a:r>
          </a:p>
          <a:p>
            <a:endParaRPr lang="lv-LV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8.1. – 8.5. pielikumi, piemēri: 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Virszemes noteces mākslīgo mitrāju veidošana</a:t>
            </a:r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</a:rPr>
              <a:t>, lai samazinātu ieplūstošo notekūdeņu ietekmi ezerā </a:t>
            </a:r>
            <a:endParaRPr lang="lv-LV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Ūdensaugu pļaušana valdošo vēju virzienā, </a:t>
            </a:r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lv-LV" dirty="0" err="1">
                <a:solidFill>
                  <a:srgbClr val="002060"/>
                </a:solidFill>
                <a:latin typeface="Calibri" panose="020F0502020204030204" pitchFamily="34" charset="0"/>
              </a:rPr>
              <a:t>aizauguma</a:t>
            </a:r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</a:rPr>
              <a:t> ar krūmiem samazināšana </a:t>
            </a:r>
            <a:endParaRPr lang="lv-LV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Ūdensteču tīrīšana </a:t>
            </a:r>
            <a:r>
              <a:rPr lang="pt-BR" dirty="0">
                <a:solidFill>
                  <a:srgbClr val="002060"/>
                </a:solidFill>
                <a:latin typeface="Calibri" panose="020F0502020204030204" pitchFamily="34" charset="0"/>
              </a:rPr>
              <a:t>no sanesumiem, aizauguma </a:t>
            </a:r>
            <a:endParaRPr lang="lv-LV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v-LV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FBC7F-C83E-4316-897D-B3BF06871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9" y="4450827"/>
            <a:ext cx="2347921" cy="13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2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452284"/>
            <a:ext cx="8181669" cy="727232"/>
          </a:xfrm>
        </p:spPr>
        <p:txBody>
          <a:bodyPr>
            <a:noAutofit/>
          </a:bodyPr>
          <a:lstStyle/>
          <a:p>
            <a:r>
              <a:rPr lang="lv-LV" sz="2800" dirty="0">
                <a:solidFill>
                  <a:srgbClr val="002060"/>
                </a:solidFill>
                <a:latin typeface="Calibri" pitchFamily="34" charset="0"/>
              </a:rPr>
              <a:t>Publisko ūdeņu praktiskās aktivitātes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327355"/>
            <a:ext cx="6248400" cy="4865315"/>
          </a:xfrm>
        </p:spPr>
        <p:txBody>
          <a:bodyPr>
            <a:normAutofit lnSpcReduction="10000"/>
          </a:bodyPr>
          <a:lstStyle/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lv-LV" sz="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LIELUPES UPJU BASEINU APGABALA PLŪDU RISKA PĀRVALDĪBAS PLĀNS 2016.-2021.GADAM 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PASĀKUMU PROGRAMMA PLŪDU RISKA      PĀRVALDĪBAS MĒRĶU SASNIEGŠANAI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PASĀKUMU PROGRAMMA PLŪDU RISKA      PĀRVALDĪBAS MĒRĶU SASNIEGŠANAI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33. Tabula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Samazināt jūras krastu erozijas un upju plūdu izraisīto apdraudējumu blīvi apdzīvotām vietām, mazinot risku iespējami lielākam iedzīvotāju skaitam un publiskās infrastruktūras objektiem</a:t>
            </a:r>
          </a:p>
          <a:p>
            <a:r>
              <a:rPr lang="lv-LV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Nacionālās nozīmes plūdu riska teritorijas: </a:t>
            </a:r>
            <a:r>
              <a:rPr lang="lv-LV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Ventspils, Pāvilosta, Liepāja, Mērsrags</a:t>
            </a:r>
          </a:p>
          <a:p>
            <a:endParaRPr lang="lv-LV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D76E25-F885-4636-81F0-D66192D64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96" y="4230624"/>
            <a:ext cx="2129483" cy="1597112"/>
          </a:xfrm>
          <a:prstGeom prst="rect">
            <a:avLst/>
          </a:prstGeom>
        </p:spPr>
      </p:pic>
      <p:pic>
        <p:nvPicPr>
          <p:cNvPr id="10" name="Picture 8" descr="Jatnieks 144">
            <a:extLst>
              <a:ext uri="{FF2B5EF4-FFF2-40B4-BE49-F238E27FC236}">
                <a16:creationId xmlns:a16="http://schemas.microsoft.com/office/drawing/2014/main" id="{EF59B864-9603-4FCF-8F3A-800122161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96" y="2725966"/>
            <a:ext cx="2096643" cy="134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54513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7670</TotalTime>
  <Words>1443</Words>
  <Application>Microsoft Office PowerPoint</Application>
  <PresentationFormat>On-screen Show (4:3)</PresentationFormat>
  <Paragraphs>153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Verdana</vt:lpstr>
      <vt:lpstr>89_Prezentacija_templateLV</vt:lpstr>
      <vt:lpstr>PowerPoint Presentation</vt:lpstr>
      <vt:lpstr>Publisko ūdeņu praktiskās aktivitātes </vt:lpstr>
      <vt:lpstr>Publisko ūdeņu praktiskās aktivitātes </vt:lpstr>
      <vt:lpstr>Publisko ūdeņu praktiskās aktivitātes – peldvietu attīstības iespēja </vt:lpstr>
      <vt:lpstr>Publisko ūdeņu praktiskās aktivitātes</vt:lpstr>
      <vt:lpstr>Plānošanas dokumenti,                                                                    kuri pamato projektā īstenojamās aktivitātes – piemēri, bet ne tikai</vt:lpstr>
      <vt:lpstr>Publisko ūdeņu praktiskās aktivitātes</vt:lpstr>
      <vt:lpstr>Publisko ūdeņu praktiskās aktivitātes</vt:lpstr>
      <vt:lpstr>Publisko ūdeņu praktiskās aktivitātes</vt:lpstr>
      <vt:lpstr>Dokuments, kur var smelties piemērus</vt:lpstr>
      <vt:lpstr>Piekrastes publiskās infrastruktūras tematiskais plānojums - 60 attīstāmās vietas </vt:lpstr>
      <vt:lpstr>Pludmaļu apmeklētība – atšķirīga un liels potenciāls </vt:lpstr>
      <vt:lpstr>Plānošanas dokumenti,                                                                    kuri pamato projektā īstenojamās aktivitātes – piemēri, bet ne tikai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Martins Grels</dc:creator>
  <cp:lastModifiedBy>Sandra Bērziņa</cp:lastModifiedBy>
  <cp:revision>734</cp:revision>
  <cp:lastPrinted>2017-12-11T08:30:30Z</cp:lastPrinted>
  <dcterms:created xsi:type="dcterms:W3CDTF">2014-11-20T14:46:47Z</dcterms:created>
  <dcterms:modified xsi:type="dcterms:W3CDTF">2018-01-10T14:28:59Z</dcterms:modified>
</cp:coreProperties>
</file>